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 id="2147484618" r:id="rId10"/>
    <p:sldMasterId id="2147484645" r:id="rId11"/>
    <p:sldMasterId id="2147484656" r:id="rId12"/>
  </p:sldMasterIdLst>
  <p:notesMasterIdLst>
    <p:notesMasterId r:id="rId38"/>
  </p:notesMasterIdLst>
  <p:handoutMasterIdLst>
    <p:handoutMasterId r:id="rId39"/>
  </p:handoutMasterIdLst>
  <p:sldIdLst>
    <p:sldId id="1630" r:id="rId13"/>
    <p:sldId id="1634" r:id="rId14"/>
    <p:sldId id="1658" r:id="rId15"/>
    <p:sldId id="1670" r:id="rId16"/>
    <p:sldId id="1636" r:id="rId17"/>
    <p:sldId id="1674" r:id="rId18"/>
    <p:sldId id="1662" r:id="rId19"/>
    <p:sldId id="1672" r:id="rId20"/>
    <p:sldId id="1598" r:id="rId21"/>
    <p:sldId id="1563" r:id="rId22"/>
    <p:sldId id="1607" r:id="rId23"/>
    <p:sldId id="1564" r:id="rId24"/>
    <p:sldId id="1673" r:id="rId25"/>
    <p:sldId id="1664" r:id="rId26"/>
    <p:sldId id="1638" r:id="rId27"/>
    <p:sldId id="1606" r:id="rId28"/>
    <p:sldId id="1665" r:id="rId29"/>
    <p:sldId id="1641" r:id="rId30"/>
    <p:sldId id="1675" r:id="rId31"/>
    <p:sldId id="1645" r:id="rId32"/>
    <p:sldId id="1659" r:id="rId33"/>
    <p:sldId id="1671" r:id="rId34"/>
    <p:sldId id="1668" r:id="rId35"/>
    <p:sldId id="1669" r:id="rId36"/>
    <p:sldId id="1667"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0"/>
            <p14:sldId id="1634"/>
            <p14:sldId id="1658"/>
            <p14:sldId id="1670"/>
            <p14:sldId id="1636"/>
            <p14:sldId id="1674"/>
            <p14:sldId id="1662"/>
            <p14:sldId id="1672"/>
            <p14:sldId id="1598"/>
            <p14:sldId id="1563"/>
            <p14:sldId id="1607"/>
            <p14:sldId id="1564"/>
            <p14:sldId id="1673"/>
            <p14:sldId id="1664"/>
            <p14:sldId id="1638"/>
            <p14:sldId id="1606"/>
            <p14:sldId id="1665"/>
            <p14:sldId id="1641"/>
            <p14:sldId id="1675"/>
            <p14:sldId id="1645"/>
            <p14:sldId id="1659"/>
            <p14:sldId id="1671"/>
            <p14:sldId id="1668"/>
            <p14:sldId id="1669"/>
            <p14:sldId id="166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79134" autoAdjust="0"/>
  </p:normalViewPr>
  <p:slideViewPr>
    <p:cSldViewPr snapToObjects="1">
      <p:cViewPr varScale="1">
        <p:scale>
          <a:sx n="40" d="100"/>
          <a:sy n="40" d="100"/>
        </p:scale>
        <p:origin x="40" y="532"/>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26.png"/></Relationships>
</file>

<file path=ppt/diagrams/_rels/data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64135" y="599147"/>
        <a:ext cx="248598" cy="128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51840" y="566609"/>
        <a:ext cx="237026" cy="122216"/>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12/31/2015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12/31/2015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32640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https://github.com/OfficeDev/O365-Angular-ArtCurator</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34610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32424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7484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737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6</a:t>
            </a:fld>
            <a:endParaRPr lang="en-GB">
              <a:solidFill>
                <a:prstClr val="black"/>
              </a:solidFill>
              <a:latin typeface="Calibri" panose="020F0502020204030204"/>
            </a:endParaRPr>
          </a:p>
        </p:txBody>
      </p:sp>
    </p:spTree>
    <p:extLst>
      <p:ext uri="{BB962C8B-B14F-4D97-AF65-F5344CB8AC3E}">
        <p14:creationId xmlns:p14="http://schemas.microsoft.com/office/powerpoint/2010/main" val="386185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https://graph.microsoft.com/beta/me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https://graph.microsoft.com/beta/me/manager</a:t>
            </a:r>
          </a:p>
          <a:p>
            <a:r>
              <a:rPr lang="en-US" dirty="0" smtClean="0"/>
              <a:t>https://graph.microsoft.com/beta/me/messages</a:t>
            </a:r>
          </a:p>
          <a:p>
            <a:r>
              <a:rPr lang="en-US" dirty="0" smtClean="0"/>
              <a:t>https://graph.microsoft.com/beta/me/events</a:t>
            </a:r>
          </a:p>
          <a:p>
            <a:r>
              <a:rPr lang="en-US" dirty="0" smtClean="0"/>
              <a:t>https://graph.microsoft.com/beta/me/files</a:t>
            </a:r>
          </a:p>
          <a:p>
            <a:r>
              <a:rPr lang="en-US" dirty="0" smtClean="0"/>
              <a:t>https://graph.microsoft.com/beta/me/files/{id}/createdbyuser/manager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https://graph.microsoft.com/beta/me/joinedgroups/{id}/conversations</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27077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84861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app registration from </a:t>
            </a:r>
            <a:r>
              <a:rPr lang="en-US" sz="900" kern="1200" dirty="0" smtClean="0">
                <a:solidFill>
                  <a:schemeClr val="tx1"/>
                </a:solidFill>
                <a:latin typeface="Segoe UI Light" pitchFamily="34" charset="0"/>
                <a:ea typeface="+mn-ea"/>
                <a:cs typeface="+mn-cs"/>
              </a:rPr>
              <a:t>http://dev.office.com/getting-started/office365apis and through azure management portal</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65746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799025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7" cy="2435131"/>
          </a:xfrm>
        </p:spPr>
        <p:txBody>
          <a:bodyPr anchor="b"/>
          <a:lstStyle>
            <a:lvl1pPr algn="ctr">
              <a:defRPr sz="6116"/>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7" cy="1688724"/>
          </a:xfrm>
        </p:spPr>
        <p:txBody>
          <a:bodyPr/>
          <a:lstStyle>
            <a:lvl1pPr marL="0" indent="0" algn="ctr">
              <a:buNone/>
              <a:defRPr sz="2447"/>
            </a:lvl1pPr>
            <a:lvl2pPr marL="466114" indent="0" algn="ctr">
              <a:buNone/>
              <a:defRPr sz="2039"/>
            </a:lvl2pPr>
            <a:lvl3pPr marL="932227" indent="0" algn="ctr">
              <a:buNone/>
              <a:defRPr sz="1835"/>
            </a:lvl3pPr>
            <a:lvl4pPr marL="1398341" indent="0" algn="ctr">
              <a:buNone/>
              <a:defRPr sz="1632"/>
            </a:lvl4pPr>
            <a:lvl5pPr marL="1864455" indent="0" algn="ctr">
              <a:buNone/>
              <a:defRPr sz="1632"/>
            </a:lvl5pPr>
            <a:lvl6pPr marL="2330567" indent="0" algn="ctr">
              <a:buNone/>
              <a:defRPr sz="1632"/>
            </a:lvl6pPr>
            <a:lvl7pPr marL="2796682" indent="0" algn="ctr">
              <a:buNone/>
              <a:defRPr sz="1632"/>
            </a:lvl7pPr>
            <a:lvl8pPr marL="3262796" indent="0" algn="ctr">
              <a:buNone/>
              <a:defRPr sz="1632"/>
            </a:lvl8pPr>
            <a:lvl9pPr marL="3728908"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95700690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8490484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6"/>
            </a:lvl1pPr>
          </a:lstStyle>
          <a:p>
            <a:r>
              <a:rPr lang="en-US" smtClean="0"/>
              <a:t>Click to edit Master title style</a:t>
            </a:r>
            <a:endParaRPr lang="en-US"/>
          </a:p>
        </p:txBody>
      </p:sp>
      <p:sp>
        <p:nvSpPr>
          <p:cNvPr id="3" name="Text Placeholder 2"/>
          <p:cNvSpPr>
            <a:spLocks noGrp="1"/>
          </p:cNvSpPr>
          <p:nvPr>
            <p:ph type="body" idx="1"/>
          </p:nvPr>
        </p:nvSpPr>
        <p:spPr>
          <a:xfrm>
            <a:off x="848530" y="4680829"/>
            <a:ext cx="10726460" cy="1530052"/>
          </a:xfrm>
        </p:spPr>
        <p:txBody>
          <a:bodyPr/>
          <a:lstStyle>
            <a:lvl1pPr marL="0" indent="0">
              <a:buNone/>
              <a:defRPr sz="2447">
                <a:solidFill>
                  <a:schemeClr val="tx1">
                    <a:tint val="75000"/>
                  </a:schemeClr>
                </a:solidFill>
              </a:defRPr>
            </a:lvl1pPr>
            <a:lvl2pPr marL="466114" indent="0">
              <a:buNone/>
              <a:defRPr sz="2039">
                <a:solidFill>
                  <a:schemeClr val="tx1">
                    <a:tint val="75000"/>
                  </a:schemeClr>
                </a:solidFill>
              </a:defRPr>
            </a:lvl2pPr>
            <a:lvl3pPr marL="932227" indent="0">
              <a:buNone/>
              <a:defRPr sz="1835">
                <a:solidFill>
                  <a:schemeClr val="tx1">
                    <a:tint val="75000"/>
                  </a:schemeClr>
                </a:solidFill>
              </a:defRPr>
            </a:lvl3pPr>
            <a:lvl4pPr marL="1398341" indent="0">
              <a:buNone/>
              <a:defRPr sz="1632">
                <a:solidFill>
                  <a:schemeClr val="tx1">
                    <a:tint val="75000"/>
                  </a:schemeClr>
                </a:solidFill>
              </a:defRPr>
            </a:lvl4pPr>
            <a:lvl5pPr marL="1864455" indent="0">
              <a:buNone/>
              <a:defRPr sz="1632">
                <a:solidFill>
                  <a:schemeClr val="tx1">
                    <a:tint val="75000"/>
                  </a:schemeClr>
                </a:solidFill>
              </a:defRPr>
            </a:lvl5pPr>
            <a:lvl6pPr marL="2330567" indent="0">
              <a:buNone/>
              <a:defRPr sz="1632">
                <a:solidFill>
                  <a:schemeClr val="tx1">
                    <a:tint val="75000"/>
                  </a:schemeClr>
                </a:solidFill>
              </a:defRPr>
            </a:lvl6pPr>
            <a:lvl7pPr marL="2796682" indent="0">
              <a:buNone/>
              <a:defRPr sz="1632">
                <a:solidFill>
                  <a:schemeClr val="tx1">
                    <a:tint val="75000"/>
                  </a:schemeClr>
                </a:solidFill>
              </a:defRPr>
            </a:lvl7pPr>
            <a:lvl8pPr marL="3262796" indent="0">
              <a:buNone/>
              <a:defRPr sz="1632">
                <a:solidFill>
                  <a:schemeClr val="tx1">
                    <a:tint val="75000"/>
                  </a:schemeClr>
                </a:solidFill>
              </a:defRPr>
            </a:lvl8pPr>
            <a:lvl9pPr marL="3728908"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32194"/>
            <a:fld id="{5022B9EA-8A4B-4820-9B50-EA48DAD4C81E}" type="datetimeFigureOut">
              <a:rPr lang="en-US" smtClean="0">
                <a:solidFill>
                  <a:srgbClr val="404040"/>
                </a:solidFill>
              </a:rPr>
              <a:pPr defTabSz="932194"/>
              <a:t>12/31/2015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32194"/>
            <a:endParaRPr lang="en-US">
              <a:solidFill>
                <a:srgbClr val="404040"/>
              </a:solidFill>
            </a:endParaRPr>
          </a:p>
        </p:txBody>
      </p:sp>
      <p:sp>
        <p:nvSpPr>
          <p:cNvPr id="6" name="Slide Number Placeholder 5"/>
          <p:cNvSpPr>
            <a:spLocks noGrp="1"/>
          </p:cNvSpPr>
          <p:nvPr>
            <p:ph type="sldNum" sz="quarter" idx="12"/>
          </p:nvPr>
        </p:nvSpPr>
        <p:spPr/>
        <p:txBody>
          <a:bodyPr/>
          <a:lstStyle/>
          <a:p>
            <a:pPr defTabSz="932194"/>
            <a:fld id="{BA38A8DF-5C70-4E2A-B910-C472A6E67C22}" type="slidenum">
              <a:rPr lang="en-US" smtClean="0">
                <a:solidFill>
                  <a:srgbClr val="404040"/>
                </a:solidFill>
              </a:rPr>
              <a:pPr defTabSz="932194"/>
              <a:t>‹#›</a:t>
            </a:fld>
            <a:endParaRPr lang="en-US">
              <a:solidFill>
                <a:srgbClr val="404040"/>
              </a:solidFill>
            </a:endParaRPr>
          </a:p>
        </p:txBody>
      </p:sp>
    </p:spTree>
    <p:extLst>
      <p:ext uri="{BB962C8B-B14F-4D97-AF65-F5344CB8AC3E}">
        <p14:creationId xmlns:p14="http://schemas.microsoft.com/office/powerpoint/2010/main" val="39067478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9"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32227"/>
            <a:fld id="{5022B9EA-8A4B-4820-9B50-EA48DAD4C81E}" type="datetimeFigureOut">
              <a:rPr lang="en-US" smtClean="0">
                <a:solidFill>
                  <a:srgbClr val="404040"/>
                </a:solidFill>
              </a:rPr>
              <a:pPr defTabSz="932227"/>
              <a:t>12/31/2015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32227"/>
            <a:endParaRPr lang="en-US">
              <a:solidFill>
                <a:srgbClr val="404040"/>
              </a:solidFill>
            </a:endParaRPr>
          </a:p>
        </p:txBody>
      </p:sp>
      <p:sp>
        <p:nvSpPr>
          <p:cNvPr id="7" name="Slide Number Placeholder 6"/>
          <p:cNvSpPr>
            <a:spLocks noGrp="1"/>
          </p:cNvSpPr>
          <p:nvPr>
            <p:ph type="sldNum" sz="quarter" idx="12"/>
          </p:nvPr>
        </p:nvSpPr>
        <p:spPr/>
        <p:txBody>
          <a:bodyPr/>
          <a:lstStyle/>
          <a:p>
            <a:pPr defTabSz="932227"/>
            <a:fld id="{BA38A8DF-5C70-4E2A-B910-C472A6E67C22}" type="slidenum">
              <a:rPr lang="en-US" smtClean="0">
                <a:solidFill>
                  <a:srgbClr val="404040"/>
                </a:solidFill>
              </a:rPr>
              <a:pPr defTabSz="932227"/>
              <a:t>‹#›</a:t>
            </a:fld>
            <a:endParaRPr lang="en-US">
              <a:solidFill>
                <a:srgbClr val="404040"/>
              </a:solidFill>
            </a:endParaRPr>
          </a:p>
        </p:txBody>
      </p:sp>
    </p:spTree>
    <p:extLst>
      <p:ext uri="{BB962C8B-B14F-4D97-AF65-F5344CB8AC3E}">
        <p14:creationId xmlns:p14="http://schemas.microsoft.com/office/powerpoint/2010/main" val="3414964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30" y="1714631"/>
            <a:ext cx="5261211" cy="840314"/>
          </a:xfrm>
        </p:spPr>
        <p:txBody>
          <a:bodyPr anchor="b"/>
          <a:lstStyle>
            <a:lvl1pPr marL="0" indent="0">
              <a:buNone/>
              <a:defRPr sz="2447" b="1"/>
            </a:lvl1pPr>
            <a:lvl2pPr marL="466114" indent="0">
              <a:buNone/>
              <a:defRPr sz="2039" b="1"/>
            </a:lvl2pPr>
            <a:lvl3pPr marL="932227" indent="0">
              <a:buNone/>
              <a:defRPr sz="1835" b="1"/>
            </a:lvl3pPr>
            <a:lvl4pPr marL="1398341" indent="0">
              <a:buNone/>
              <a:defRPr sz="1632" b="1"/>
            </a:lvl4pPr>
            <a:lvl5pPr marL="1864455" indent="0">
              <a:buNone/>
              <a:defRPr sz="1632" b="1"/>
            </a:lvl5pPr>
            <a:lvl6pPr marL="2330567" indent="0">
              <a:buNone/>
              <a:defRPr sz="1632" b="1"/>
            </a:lvl6pPr>
            <a:lvl7pPr marL="2796682" indent="0">
              <a:buNone/>
              <a:defRPr sz="1632" b="1"/>
            </a:lvl7pPr>
            <a:lvl8pPr marL="3262796" indent="0">
              <a:buNone/>
              <a:defRPr sz="1632" b="1"/>
            </a:lvl8pPr>
            <a:lvl9pPr marL="3728908"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30"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7" b="1"/>
            </a:lvl1pPr>
            <a:lvl2pPr marL="466114" indent="0">
              <a:buNone/>
              <a:defRPr sz="2039" b="1"/>
            </a:lvl2pPr>
            <a:lvl3pPr marL="932227" indent="0">
              <a:buNone/>
              <a:defRPr sz="1835" b="1"/>
            </a:lvl3pPr>
            <a:lvl4pPr marL="1398341" indent="0">
              <a:buNone/>
              <a:defRPr sz="1632" b="1"/>
            </a:lvl4pPr>
            <a:lvl5pPr marL="1864455" indent="0">
              <a:buNone/>
              <a:defRPr sz="1632" b="1"/>
            </a:lvl5pPr>
            <a:lvl6pPr marL="2330567" indent="0">
              <a:buNone/>
              <a:defRPr sz="1632" b="1"/>
            </a:lvl6pPr>
            <a:lvl7pPr marL="2796682" indent="0">
              <a:buNone/>
              <a:defRPr sz="1632" b="1"/>
            </a:lvl7pPr>
            <a:lvl8pPr marL="3262796" indent="0">
              <a:buNone/>
              <a:defRPr sz="1632" b="1"/>
            </a:lvl8pPr>
            <a:lvl9pPr marL="3728908"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3228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8379329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3228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32011"/>
            <a:fld id="{727B4C2D-45E2-4621-8491-2995EB46A674}" type="slidenum">
              <a:rPr lang="en-US" smtClean="0">
                <a:gradFill>
                  <a:gsLst>
                    <a:gs pos="100000">
                      <a:srgbClr val="797A7D"/>
                    </a:gs>
                    <a:gs pos="0">
                      <a:srgbClr val="797A7D"/>
                    </a:gs>
                  </a:gsLst>
                  <a:lin ang="5400000" scaled="0"/>
                </a:gradFill>
              </a:rPr>
              <a:pPr defTabSz="932011"/>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6" y="6141008"/>
            <a:ext cx="1799093" cy="830017"/>
          </a:xfrm>
          <a:prstGeom prst="rect">
            <a:avLst/>
          </a:prstGeom>
        </p:spPr>
      </p:pic>
    </p:spTree>
    <p:extLst>
      <p:ext uri="{BB962C8B-B14F-4D97-AF65-F5344CB8AC3E}">
        <p14:creationId xmlns:p14="http://schemas.microsoft.com/office/powerpoint/2010/main" val="152824803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3228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199110375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smtClean="0"/>
              <a:t>Click to edit Master title style</a:t>
            </a:r>
            <a:endParaRPr lang="en-US"/>
          </a:p>
        </p:txBody>
      </p:sp>
      <p:sp>
        <p:nvSpPr>
          <p:cNvPr id="3" name="Content Placeholder 2"/>
          <p:cNvSpPr>
            <a:spLocks noGrp="1"/>
          </p:cNvSpPr>
          <p:nvPr>
            <p:ph idx="1"/>
          </p:nvPr>
        </p:nvSpPr>
        <p:spPr>
          <a:xfrm>
            <a:off x="5287122" y="1007084"/>
            <a:ext cx="6295965" cy="4970646"/>
          </a:xfrm>
        </p:spPr>
        <p:txBody>
          <a:bodyPr/>
          <a:lstStyle>
            <a:lvl1pPr>
              <a:defRPr sz="3263"/>
            </a:lvl1pPr>
            <a:lvl2pPr>
              <a:defRPr sz="2855"/>
            </a:lvl2pPr>
            <a:lvl3pPr>
              <a:defRPr sz="2447"/>
            </a:lvl3pPr>
            <a:lvl4pPr>
              <a:defRPr sz="2039"/>
            </a:lvl4pPr>
            <a:lvl5pPr>
              <a:defRPr sz="2039"/>
            </a:lvl5pPr>
            <a:lvl6pPr>
              <a:defRPr sz="2039"/>
            </a:lvl6pPr>
            <a:lvl7pPr>
              <a:defRPr sz="2039"/>
            </a:lvl7pPr>
            <a:lvl8pPr>
              <a:defRPr sz="2039"/>
            </a:lvl8pPr>
            <a:lvl9pPr>
              <a:defRPr sz="203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114" indent="0">
              <a:buNone/>
              <a:defRPr sz="1428"/>
            </a:lvl2pPr>
            <a:lvl3pPr marL="932227" indent="0">
              <a:buNone/>
              <a:defRPr sz="1224"/>
            </a:lvl3pPr>
            <a:lvl4pPr marL="1398341" indent="0">
              <a:buNone/>
              <a:defRPr sz="1020"/>
            </a:lvl4pPr>
            <a:lvl5pPr marL="1864455" indent="0">
              <a:buNone/>
              <a:defRPr sz="1020"/>
            </a:lvl5pPr>
            <a:lvl6pPr marL="2330567" indent="0">
              <a:buNone/>
              <a:defRPr sz="1020"/>
            </a:lvl6pPr>
            <a:lvl7pPr marL="2796682" indent="0">
              <a:buNone/>
              <a:defRPr sz="1020"/>
            </a:lvl7pPr>
            <a:lvl8pPr marL="3262796" indent="0">
              <a:buNone/>
              <a:defRPr sz="1020"/>
            </a:lvl8pPr>
            <a:lvl9pPr marL="3728908"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28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31557137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smtClean="0"/>
              <a:t>Click to edit Master title style</a:t>
            </a:r>
            <a:endParaRPr lang="en-US"/>
          </a:p>
        </p:txBody>
      </p:sp>
      <p:sp>
        <p:nvSpPr>
          <p:cNvPr id="3" name="Picture Placeholder 2"/>
          <p:cNvSpPr>
            <a:spLocks noGrp="1"/>
          </p:cNvSpPr>
          <p:nvPr>
            <p:ph type="pic" idx="1"/>
          </p:nvPr>
        </p:nvSpPr>
        <p:spPr>
          <a:xfrm>
            <a:off x="5287122" y="1007084"/>
            <a:ext cx="6295965" cy="4970646"/>
          </a:xfrm>
        </p:spPr>
        <p:txBody>
          <a:bodyPr/>
          <a:lstStyle>
            <a:lvl1pPr marL="0" indent="0">
              <a:buNone/>
              <a:defRPr sz="3263"/>
            </a:lvl1pPr>
            <a:lvl2pPr marL="466114" indent="0">
              <a:buNone/>
              <a:defRPr sz="2855"/>
            </a:lvl2pPr>
            <a:lvl3pPr marL="932227" indent="0">
              <a:buNone/>
              <a:defRPr sz="2447"/>
            </a:lvl3pPr>
            <a:lvl4pPr marL="1398341" indent="0">
              <a:buNone/>
              <a:defRPr sz="2039"/>
            </a:lvl4pPr>
            <a:lvl5pPr marL="1864455" indent="0">
              <a:buNone/>
              <a:defRPr sz="2039"/>
            </a:lvl5pPr>
            <a:lvl6pPr marL="2330567" indent="0">
              <a:buNone/>
              <a:defRPr sz="2039"/>
            </a:lvl6pPr>
            <a:lvl7pPr marL="2796682" indent="0">
              <a:buNone/>
              <a:defRPr sz="2039"/>
            </a:lvl7pPr>
            <a:lvl8pPr marL="3262796" indent="0">
              <a:buNone/>
              <a:defRPr sz="2039"/>
            </a:lvl8pPr>
            <a:lvl9pPr marL="3728908" indent="0">
              <a:buNone/>
              <a:defRPr sz="2039"/>
            </a:lvl9pPr>
          </a:lstStyle>
          <a:p>
            <a:endParaRPr lang="en-US"/>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114" indent="0">
              <a:buNone/>
              <a:defRPr sz="1428"/>
            </a:lvl2pPr>
            <a:lvl3pPr marL="932227" indent="0">
              <a:buNone/>
              <a:defRPr sz="1224"/>
            </a:lvl3pPr>
            <a:lvl4pPr marL="1398341" indent="0">
              <a:buNone/>
              <a:defRPr sz="1020"/>
            </a:lvl4pPr>
            <a:lvl5pPr marL="1864455" indent="0">
              <a:buNone/>
              <a:defRPr sz="1020"/>
            </a:lvl5pPr>
            <a:lvl6pPr marL="2330567" indent="0">
              <a:buNone/>
              <a:defRPr sz="1020"/>
            </a:lvl6pPr>
            <a:lvl7pPr marL="2796682" indent="0">
              <a:buNone/>
              <a:defRPr sz="1020"/>
            </a:lvl7pPr>
            <a:lvl8pPr marL="3262796" indent="0">
              <a:buNone/>
              <a:defRPr sz="1020"/>
            </a:lvl8pPr>
            <a:lvl9pPr marL="3728908"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28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127632142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24710965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3" y="372395"/>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3063320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58842580"/>
      </p:ext>
    </p:extLst>
  </p:cSld>
  <p:clrMapOvr>
    <a:masterClrMapping/>
  </p:clrMapOvr>
  <p:transition>
    <p:fade/>
  </p:transition>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438208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7.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image" Target="../media/image4.png"/><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image" Target="../media/image3.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theme" Target="../theme/theme6.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image" Target="../media/image17.png"/><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theme" Target="../theme/theme8.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image" Target="../media/image17.png"/><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9.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 id="2147484590"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281"/>
            <a:endParaRPr lang="en-US">
              <a:solidFill>
                <a:prstClr val="black">
                  <a:tint val="75000"/>
                </a:prstClr>
              </a:solidFill>
            </a:endParaRPr>
          </a:p>
        </p:txBody>
      </p:sp>
      <p:sp>
        <p:nvSpPr>
          <p:cNvPr id="6" name="Slide Number Placeholder 5"/>
          <p:cNvSpPr>
            <a:spLocks noGrp="1"/>
          </p:cNvSpPr>
          <p:nvPr>
            <p:ph type="sldNum" sz="quarter" idx="4"/>
          </p:nvPr>
        </p:nvSpPr>
        <p:spPr>
          <a:xfrm>
            <a:off x="8783261"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393900" y="3050515"/>
            <a:ext cx="6995160" cy="894134"/>
          </a:xfrm>
          <a:prstGeom prst="rect">
            <a:avLst/>
          </a:prstGeom>
        </p:spPr>
      </p:pic>
    </p:spTree>
    <p:extLst>
      <p:ext uri="{BB962C8B-B14F-4D97-AF65-F5344CB8AC3E}">
        <p14:creationId xmlns:p14="http://schemas.microsoft.com/office/powerpoint/2010/main" val="2548947916"/>
      </p:ext>
    </p:extLst>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Lst>
  <p:transition>
    <p:fade/>
  </p:transition>
  <p:hf hdr="0" ftr="0" dt="0"/>
  <p:txStyles>
    <p:titleStyle>
      <a:lvl1pPr algn="l" defTabSz="932227" rtl="0" eaLnBrk="1" latinLnBrk="0" hangingPunct="1">
        <a:lnSpc>
          <a:spcPct val="90000"/>
        </a:lnSpc>
        <a:spcBef>
          <a:spcPct val="0"/>
        </a:spcBef>
        <a:buNone/>
        <a:defRPr sz="4487" kern="1200">
          <a:solidFill>
            <a:schemeClr val="tx1"/>
          </a:solidFill>
          <a:latin typeface="+mj-lt"/>
          <a:ea typeface="+mj-ea"/>
          <a:cs typeface="+mj-cs"/>
        </a:defRPr>
      </a:lvl1pPr>
    </p:titleStyle>
    <p:bodyStyle>
      <a:lvl1pPr marL="233056" indent="-233056" algn="l" defTabSz="932227" rtl="0" eaLnBrk="1" latinLnBrk="0" hangingPunct="1">
        <a:lnSpc>
          <a:spcPct val="90000"/>
        </a:lnSpc>
        <a:spcBef>
          <a:spcPts val="1020"/>
        </a:spcBef>
        <a:buFont typeface="Arial" panose="020B0604020202020204" pitchFamily="34" charset="0"/>
        <a:buChar char="•"/>
        <a:defRPr sz="2855" kern="1200">
          <a:solidFill>
            <a:schemeClr val="tx1"/>
          </a:solidFill>
          <a:latin typeface="+mn-lt"/>
          <a:ea typeface="+mn-ea"/>
          <a:cs typeface="+mn-cs"/>
        </a:defRPr>
      </a:lvl1pPr>
      <a:lvl2pPr marL="699170" indent="-233056" algn="l" defTabSz="932227" rtl="0" eaLnBrk="1" latinLnBrk="0" hangingPunct="1">
        <a:lnSpc>
          <a:spcPct val="90000"/>
        </a:lnSpc>
        <a:spcBef>
          <a:spcPts val="510"/>
        </a:spcBef>
        <a:buFont typeface="Arial" panose="020B0604020202020204" pitchFamily="34" charset="0"/>
        <a:buChar char="•"/>
        <a:defRPr sz="2447" kern="1200">
          <a:solidFill>
            <a:schemeClr val="tx1"/>
          </a:solidFill>
          <a:latin typeface="+mn-lt"/>
          <a:ea typeface="+mn-ea"/>
          <a:cs typeface="+mn-cs"/>
        </a:defRPr>
      </a:lvl2pPr>
      <a:lvl3pPr marL="1165285" indent="-233056" algn="l" defTabSz="932227" rtl="0" eaLnBrk="1" latinLnBrk="0" hangingPunct="1">
        <a:lnSpc>
          <a:spcPct val="90000"/>
        </a:lnSpc>
        <a:spcBef>
          <a:spcPts val="510"/>
        </a:spcBef>
        <a:buFont typeface="Arial" panose="020B0604020202020204" pitchFamily="34" charset="0"/>
        <a:buChar char="•"/>
        <a:defRPr sz="2039" kern="1200">
          <a:solidFill>
            <a:schemeClr val="tx1"/>
          </a:solidFill>
          <a:latin typeface="+mn-lt"/>
          <a:ea typeface="+mn-ea"/>
          <a:cs typeface="+mn-cs"/>
        </a:defRPr>
      </a:lvl3pPr>
      <a:lvl4pPr marL="1631397"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4pPr>
      <a:lvl5pPr marL="2097511"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5pPr>
      <a:lvl6pPr marL="2563626"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6pPr>
      <a:lvl7pPr marL="3029738"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7pPr>
      <a:lvl8pPr marL="3495852"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8pPr>
      <a:lvl9pPr marL="3961966"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9pPr>
    </p:bodyStyle>
    <p:otherStyle>
      <a:defPPr>
        <a:defRPr lang="en-US"/>
      </a:defPPr>
      <a:lvl1pPr marL="0" algn="l" defTabSz="932227" rtl="0" eaLnBrk="1" latinLnBrk="0" hangingPunct="1">
        <a:defRPr sz="1835" kern="1200">
          <a:solidFill>
            <a:schemeClr val="tx1"/>
          </a:solidFill>
          <a:latin typeface="+mn-lt"/>
          <a:ea typeface="+mn-ea"/>
          <a:cs typeface="+mn-cs"/>
        </a:defRPr>
      </a:lvl1pPr>
      <a:lvl2pPr marL="466114" algn="l" defTabSz="932227" rtl="0" eaLnBrk="1" latinLnBrk="0" hangingPunct="1">
        <a:defRPr sz="1835" kern="1200">
          <a:solidFill>
            <a:schemeClr val="tx1"/>
          </a:solidFill>
          <a:latin typeface="+mn-lt"/>
          <a:ea typeface="+mn-ea"/>
          <a:cs typeface="+mn-cs"/>
        </a:defRPr>
      </a:lvl2pPr>
      <a:lvl3pPr marL="932227" algn="l" defTabSz="932227" rtl="0" eaLnBrk="1" latinLnBrk="0" hangingPunct="1">
        <a:defRPr sz="1835" kern="1200">
          <a:solidFill>
            <a:schemeClr val="tx1"/>
          </a:solidFill>
          <a:latin typeface="+mn-lt"/>
          <a:ea typeface="+mn-ea"/>
          <a:cs typeface="+mn-cs"/>
        </a:defRPr>
      </a:lvl3pPr>
      <a:lvl4pPr marL="1398341" algn="l" defTabSz="932227" rtl="0" eaLnBrk="1" latinLnBrk="0" hangingPunct="1">
        <a:defRPr sz="1835" kern="1200">
          <a:solidFill>
            <a:schemeClr val="tx1"/>
          </a:solidFill>
          <a:latin typeface="+mn-lt"/>
          <a:ea typeface="+mn-ea"/>
          <a:cs typeface="+mn-cs"/>
        </a:defRPr>
      </a:lvl4pPr>
      <a:lvl5pPr marL="1864455" algn="l" defTabSz="932227" rtl="0" eaLnBrk="1" latinLnBrk="0" hangingPunct="1">
        <a:defRPr sz="1835" kern="1200">
          <a:solidFill>
            <a:schemeClr val="tx1"/>
          </a:solidFill>
          <a:latin typeface="+mn-lt"/>
          <a:ea typeface="+mn-ea"/>
          <a:cs typeface="+mn-cs"/>
        </a:defRPr>
      </a:lvl5pPr>
      <a:lvl6pPr marL="2330567" algn="l" defTabSz="932227" rtl="0" eaLnBrk="1" latinLnBrk="0" hangingPunct="1">
        <a:defRPr sz="1835" kern="1200">
          <a:solidFill>
            <a:schemeClr val="tx1"/>
          </a:solidFill>
          <a:latin typeface="+mn-lt"/>
          <a:ea typeface="+mn-ea"/>
          <a:cs typeface="+mn-cs"/>
        </a:defRPr>
      </a:lvl6pPr>
      <a:lvl7pPr marL="2796682" algn="l" defTabSz="932227" rtl="0" eaLnBrk="1" latinLnBrk="0" hangingPunct="1">
        <a:defRPr sz="1835" kern="1200">
          <a:solidFill>
            <a:schemeClr val="tx1"/>
          </a:solidFill>
          <a:latin typeface="+mn-lt"/>
          <a:ea typeface="+mn-ea"/>
          <a:cs typeface="+mn-cs"/>
        </a:defRPr>
      </a:lvl7pPr>
      <a:lvl8pPr marL="3262796" algn="l" defTabSz="932227" rtl="0" eaLnBrk="1" latinLnBrk="0" hangingPunct="1">
        <a:defRPr sz="1835" kern="1200">
          <a:solidFill>
            <a:schemeClr val="tx1"/>
          </a:solidFill>
          <a:latin typeface="+mn-lt"/>
          <a:ea typeface="+mn-ea"/>
          <a:cs typeface="+mn-cs"/>
        </a:defRPr>
      </a:lvl8pPr>
      <a:lvl9pPr marL="3728908" algn="l" defTabSz="932227"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48.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2.xml"/><Relationship Id="rId1" Type="http://schemas.openxmlformats.org/officeDocument/2006/relationships/slideLayout" Target="../slideLayouts/slideLayout140.xml"/><Relationship Id="rId5" Type="http://schemas.openxmlformats.org/officeDocument/2006/relationships/image" Target="../media/image41.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3.xml"/><Relationship Id="rId1" Type="http://schemas.openxmlformats.org/officeDocument/2006/relationships/slideLayout" Target="../slideLayouts/slideLayout140.xml"/><Relationship Id="rId6" Type="http://schemas.openxmlformats.org/officeDocument/2006/relationships/image" Target="../media/image43.emf"/><Relationship Id="rId11" Type="http://schemas.openxmlformats.org/officeDocument/2006/relationships/image" Target="../media/image45.png"/><Relationship Id="rId5" Type="http://schemas.openxmlformats.org/officeDocument/2006/relationships/image" Target="../media/image42.emf"/><Relationship Id="rId10" Type="http://schemas.openxmlformats.org/officeDocument/2006/relationships/image" Target="../media/image4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140.xml"/><Relationship Id="rId4" Type="http://schemas.openxmlformats.org/officeDocument/2006/relationships/image" Target="../media/image2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29.png"/><Relationship Id="rId3" Type="http://schemas.openxmlformats.org/officeDocument/2006/relationships/slideLayout" Target="../slideLayouts/slideLayout19.xml"/><Relationship Id="rId21" Type="http://schemas.openxmlformats.org/officeDocument/2006/relationships/image" Target="../media/image32.png"/><Relationship Id="rId7" Type="http://schemas.openxmlformats.org/officeDocument/2006/relationships/diagramData" Target="../diagrams/data1.xml"/><Relationship Id="rId12" Type="http://schemas.openxmlformats.org/officeDocument/2006/relationships/image" Target="../media/image27.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31.png"/><Relationship Id="rId1" Type="http://schemas.openxmlformats.org/officeDocument/2006/relationships/tags" Target="../tags/tag1.xml"/><Relationship Id="rId6" Type="http://schemas.openxmlformats.org/officeDocument/2006/relationships/image" Target="../media/image25.png"/><Relationship Id="rId11" Type="http://schemas.microsoft.com/office/2007/relationships/diagramDrawing" Target="../diagrams/drawing1.xml"/><Relationship Id="rId5" Type="http://schemas.openxmlformats.org/officeDocument/2006/relationships/image" Target="../media/image24.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30.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9730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connected apps</a:t>
            </a:r>
            <a:endParaRPr lang="en-US" sz="5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285" y="1211287"/>
            <a:ext cx="2846042" cy="505172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26" y="1355659"/>
            <a:ext cx="5560438" cy="450309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4337" y="1211288"/>
            <a:ext cx="2846042" cy="5051726"/>
          </a:xfrm>
          <a:prstGeom prst="rect">
            <a:avLst/>
          </a:prstGeom>
        </p:spPr>
      </p:pic>
      <p:sp>
        <p:nvSpPr>
          <p:cNvPr id="10" name="Oval 9"/>
          <p:cNvSpPr/>
          <p:nvPr/>
        </p:nvSpPr>
        <p:spPr bwMode="auto">
          <a:xfrm>
            <a:off x="2103482" y="2674311"/>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6404370" y="4077836"/>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8883232" y="3549970"/>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6"/>
          <a:stretch>
            <a:fillRect/>
          </a:stretch>
        </p:blipFill>
        <p:spPr>
          <a:xfrm>
            <a:off x="406633" y="3737150"/>
            <a:ext cx="5547636" cy="4332062"/>
          </a:xfrm>
          <a:prstGeom prst="rect">
            <a:avLst/>
          </a:prstGeom>
        </p:spPr>
      </p:pic>
      <p:sp>
        <p:nvSpPr>
          <p:cNvPr id="14" name="Oval 13"/>
          <p:cNvSpPr/>
          <p:nvPr/>
        </p:nvSpPr>
        <p:spPr bwMode="auto">
          <a:xfrm>
            <a:off x="3156360" y="5845383"/>
            <a:ext cx="448317" cy="333459"/>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55769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smtClean="0"/>
              <a:t>Common consent</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7" name="Oval 6"/>
          <p:cNvSpPr/>
          <p:nvPr/>
        </p:nvSpPr>
        <p:spPr bwMode="auto">
          <a:xfrm>
            <a:off x="5303847" y="1759921"/>
            <a:ext cx="2834609" cy="1371585"/>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5933481" cy="3290749"/>
          </a:xfrm>
        </p:spPr>
        <p:txBody>
          <a:bodyPr vert="horz" lIns="146304" tIns="91440" rIns="146304" bIns="91440" rtlCol="0">
            <a:noAutofit/>
          </a:bodyPr>
          <a:lstStyle/>
          <a:p>
            <a:r>
              <a:rPr lang="en-US" sz="3600" dirty="0"/>
              <a:t>Azure AD graph, Exchange, SharePoint</a:t>
            </a:r>
            <a:r>
              <a:rPr lang="en-US" sz="3600" dirty="0" smtClean="0"/>
              <a:t>, OneNote, </a:t>
            </a:r>
            <a:r>
              <a:rPr lang="en-US" sz="3600" dirty="0" err="1" smtClean="0"/>
              <a:t>etc</a:t>
            </a:r>
            <a:endParaRPr lang="en-US" sz="3600" dirty="0"/>
          </a:p>
          <a:p>
            <a:r>
              <a:rPr lang="en-US" sz="3600" dirty="0"/>
              <a:t>Device apps and standalone </a:t>
            </a:r>
            <a:r>
              <a:rPr lang="en-US" sz="3600" dirty="0" smtClean="0"/>
              <a:t>websites</a:t>
            </a:r>
            <a:endParaRPr lang="en-US" sz="3600" dirty="0"/>
          </a:p>
          <a:p>
            <a:r>
              <a:rPr lang="en-US" sz="3600" dirty="0"/>
              <a:t>Admin and end-user </a:t>
            </a:r>
            <a:r>
              <a:rPr lang="en-US" sz="3600" dirty="0" smtClean="0"/>
              <a:t>consent</a:t>
            </a:r>
          </a:p>
          <a:p>
            <a:r>
              <a:rPr lang="en-US" sz="3600" dirty="0" smtClean="0"/>
              <a:t>Pin apps to Office 365 app </a:t>
            </a:r>
            <a:r>
              <a:rPr lang="en-US" sz="3600" dirty="0"/>
              <a:t>l</a:t>
            </a:r>
            <a:r>
              <a:rPr lang="en-US" sz="3600" dirty="0" smtClean="0"/>
              <a:t>auncher from My apps</a:t>
            </a:r>
            <a:endParaRPr lang="en-US" sz="3600"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t>
            </a:r>
            <a:r>
              <a:rPr lang="en-US" sz="5400" dirty="0" smtClean="0"/>
              <a:t>authentication </a:t>
            </a:r>
            <a:r>
              <a:rPr lang="en-US" sz="5400" dirty="0"/>
              <a:t>flow for Office 365</a:t>
            </a:r>
          </a:p>
        </p:txBody>
      </p:sp>
      <p:pic>
        <p:nvPicPr>
          <p:cNvPr id="4" name="Picture 3"/>
          <p:cNvPicPr>
            <a:picLocks noChangeAspect="1"/>
          </p:cNvPicPr>
          <p:nvPr/>
        </p:nvPicPr>
        <p:blipFill>
          <a:blip r:embed="rId2"/>
          <a:stretch>
            <a:fillRect/>
          </a:stretch>
        </p:blipFill>
        <p:spPr>
          <a:xfrm>
            <a:off x="6012148" y="1851360"/>
            <a:ext cx="6218077" cy="3972660"/>
          </a:xfrm>
          <a:prstGeom prst="rect">
            <a:avLst/>
          </a:prstGeom>
          <a:ln>
            <a:solidFill>
              <a:schemeClr val="accent1"/>
            </a:solidFill>
          </a:ln>
        </p:spPr>
      </p:pic>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b="1" dirty="0"/>
              <a:t>Azure AD "app model </a:t>
            </a:r>
            <a:r>
              <a:rPr lang="en-US" b="1" dirty="0" smtClean="0"/>
              <a:t>v1“</a:t>
            </a:r>
          </a:p>
          <a:p>
            <a:r>
              <a:rPr lang="en-US" dirty="0" smtClean="0"/>
              <a:t>	Separate </a:t>
            </a:r>
            <a:r>
              <a:rPr lang="en-US" dirty="0" err="1"/>
              <a:t>auth</a:t>
            </a:r>
            <a:r>
              <a:rPr lang="en-US" dirty="0"/>
              <a:t> </a:t>
            </a:r>
            <a:r>
              <a:rPr lang="en-US" dirty="0" smtClean="0"/>
              <a:t>flow supports Azure AD accounts only</a:t>
            </a:r>
          </a:p>
          <a:p>
            <a:r>
              <a:rPr lang="en-US" b="1" dirty="0"/>
              <a:t>Azure AD "app model v2" (Preview)</a:t>
            </a:r>
          </a:p>
          <a:p>
            <a:r>
              <a:rPr lang="en-US" dirty="0" smtClean="0"/>
              <a:t>	Converged </a:t>
            </a:r>
            <a:r>
              <a:rPr lang="en-US" dirty="0" err="1" smtClean="0"/>
              <a:t>auth</a:t>
            </a:r>
            <a:r>
              <a:rPr lang="en-US" dirty="0" smtClean="0"/>
              <a:t> flow supports Azure AD accounts and Microsoft accounts (</a:t>
            </a:r>
            <a:r>
              <a:rPr lang="en-US" dirty="0" err="1" smtClean="0"/>
              <a:t>LiveID</a:t>
            </a:r>
            <a:r>
              <a:rPr lang="en-US" dirty="0" smtClean="0"/>
              <a:t> - hotmail.com, etc.)</a:t>
            </a:r>
            <a:endParaRPr lang="en-US"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smtClean="0"/>
              <a:t>Authentication Options</a:t>
            </a:r>
            <a:endParaRPr lang="en-US" sz="5400" dirty="0"/>
          </a:p>
        </p:txBody>
      </p:sp>
    </p:spTree>
    <p:extLst>
      <p:ext uri="{BB962C8B-B14F-4D97-AF65-F5344CB8AC3E}">
        <p14:creationId xmlns:p14="http://schemas.microsoft.com/office/powerpoint/2010/main" val="43835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Graph Explorer</a:t>
            </a:r>
          </a:p>
          <a:p>
            <a:r>
              <a:rPr lang="en-US" dirty="0" smtClean="0"/>
              <a:t>https://graphexplorer2.azurewebsites.net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2232262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595266" cy="1828800"/>
          </a:xfrm>
        </p:spPr>
        <p:txBody>
          <a:bodyPr/>
          <a:lstStyle/>
          <a:p>
            <a:pPr algn="ctr"/>
            <a:r>
              <a:rPr lang="en-US" sz="4400" dirty="0" smtClean="0">
                <a:solidFill>
                  <a:schemeClr val="tx1"/>
                </a:solidFill>
              </a:rPr>
              <a:t>http://dev.office.com/getting-started</a:t>
            </a:r>
            <a:endParaRPr lang="en-US" sz="44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9895" y="1302726"/>
            <a:ext cx="6776685" cy="6080510"/>
          </a:xfrm>
          <a:prstGeom prst="rect">
            <a:avLst/>
          </a:prstGeom>
        </p:spPr>
      </p:pic>
      <p:sp>
        <p:nvSpPr>
          <p:cNvPr id="3" name="Title 2"/>
          <p:cNvSpPr>
            <a:spLocks noGrp="1"/>
          </p:cNvSpPr>
          <p:nvPr>
            <p:ph type="title"/>
          </p:nvPr>
        </p:nvSpPr>
        <p:spPr/>
        <p:txBody>
          <a:bodyPr/>
          <a:lstStyle/>
          <a:p>
            <a:r>
              <a:rPr lang="en-US" dirty="0" smtClean="0"/>
              <a:t>Register App from dev.office.com</a:t>
            </a:r>
            <a:endParaRPr lang="en-US" dirty="0"/>
          </a:p>
        </p:txBody>
      </p:sp>
    </p:spTree>
    <p:extLst>
      <p:ext uri="{BB962C8B-B14F-4D97-AF65-F5344CB8AC3E}">
        <p14:creationId xmlns:p14="http://schemas.microsoft.com/office/powerpoint/2010/main" val="37522265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Registering Application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77983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solidFill>
                  <a:schemeClr val="tx1"/>
                </a:solidFill>
              </a:rPr>
              <a:t>Clone/Download sample</a:t>
            </a:r>
            <a:br>
              <a:rPr lang="en-US" dirty="0" smtClean="0">
                <a:solidFill>
                  <a:schemeClr val="tx1"/>
                </a:solidFill>
              </a:rPr>
            </a:br>
            <a:r>
              <a:rPr lang="en-US" dirty="0" smtClean="0">
                <a:solidFill>
                  <a:schemeClr val="tx1"/>
                </a:solidFill>
              </a:rPr>
              <a:t>Add </a:t>
            </a:r>
            <a:r>
              <a:rPr lang="en-US" dirty="0" err="1" smtClean="0">
                <a:solidFill>
                  <a:schemeClr val="tx1"/>
                </a:solidFill>
              </a:rPr>
              <a:t>clientid</a:t>
            </a:r>
            <a:r>
              <a:rPr lang="en-US" dirty="0" smtClean="0">
                <a:solidFill>
                  <a:schemeClr val="tx1"/>
                </a:solidFill>
              </a:rPr>
              <a:t> into app.js</a:t>
            </a:r>
          </a:p>
          <a:p>
            <a:r>
              <a:rPr lang="en-US" dirty="0" smtClean="0">
                <a:solidFill>
                  <a:schemeClr val="tx1"/>
                </a:solidFill>
              </a:rPr>
              <a:t>Run demo </a:t>
            </a:r>
            <a:endParaRPr lang="en-US" dirty="0">
              <a:solidFill>
                <a:schemeClr val="tx1"/>
              </a:solidFill>
            </a:endParaRPr>
          </a:p>
        </p:txBody>
      </p:sp>
      <p:sp>
        <p:nvSpPr>
          <p:cNvPr id="2" name="Title 1"/>
          <p:cNvSpPr>
            <a:spLocks noGrp="1"/>
          </p:cNvSpPr>
          <p:nvPr>
            <p:ph type="title"/>
          </p:nvPr>
        </p:nvSpPr>
        <p:spPr/>
        <p:txBody>
          <a:bodyPr/>
          <a:lstStyle/>
          <a:p>
            <a:r>
              <a:rPr lang="en-US" sz="4400" dirty="0" smtClean="0">
                <a:solidFill>
                  <a:schemeClr val="tx1"/>
                </a:solidFill>
              </a:rPr>
              <a:t>First web application demo</a:t>
            </a:r>
            <a:endParaRPr lang="en-US" sz="4400" dirty="0">
              <a:solidFill>
                <a:schemeClr val="tx1"/>
              </a:solidFill>
            </a:endParaRPr>
          </a:p>
        </p:txBody>
      </p:sp>
    </p:spTree>
    <p:extLst>
      <p:ext uri="{BB962C8B-B14F-4D97-AF65-F5344CB8AC3E}">
        <p14:creationId xmlns:p14="http://schemas.microsoft.com/office/powerpoint/2010/main" val="15592551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 with the Microsoft Graph API</a:t>
            </a:r>
            <a:endParaRPr lang="en-US" dirty="0"/>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9333765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AngularJS</a:t>
            </a:r>
            <a:r>
              <a:rPr lang="en-US" b="0" dirty="0" smtClean="0"/>
              <a:t> </a:t>
            </a:r>
            <a:r>
              <a:rPr lang="en-US" b="0" dirty="0"/>
              <a:t>HTML/JS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453385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Microsoft Graph </a:t>
            </a:r>
            <a:r>
              <a:rPr lang="en-US" dirty="0" smtClean="0"/>
              <a:t>API</a:t>
            </a:r>
            <a:endParaRPr lang="en-US" dirty="0"/>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796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0690" y="539130"/>
            <a:ext cx="10722146" cy="920184"/>
          </a:xfrm>
        </p:spPr>
        <p:txBody>
          <a:bodyPr>
            <a:normAutofit/>
          </a:bodyPr>
          <a:lstStyle/>
          <a:p>
            <a:r>
              <a:rPr lang="en-US" sz="5504" spc="-102"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850690" y="1638530"/>
            <a:ext cx="6830571" cy="2511339"/>
          </a:xfrm>
        </p:spPr>
        <p:txBody>
          <a:bodyPr vert="horz" wrap="square" lIns="149157" tIns="93223" rIns="149157" bIns="93223" rtlCol="0">
            <a:spAutoFit/>
          </a:bodyPr>
          <a:lstStyle/>
          <a:p>
            <a:r>
              <a:rPr lang="en-US" sz="2799" b="1" dirty="0">
                <a:solidFill>
                  <a:srgbClr val="000000"/>
                </a:solidFill>
                <a:hlinkClick r:id="rId2"/>
              </a:rPr>
              <a:t>Getting Started with  APIs</a:t>
            </a:r>
            <a:endParaRPr lang="en-US" sz="2799" b="1" dirty="0">
              <a:solidFill>
                <a:srgbClr val="000000"/>
              </a:solidFill>
            </a:endParaRPr>
          </a:p>
          <a:p>
            <a:r>
              <a:rPr lang="en-US" sz="2799" b="1" dirty="0">
                <a:solidFill>
                  <a:srgbClr val="000000"/>
                </a:solidFill>
                <a:hlinkClick r:id="rId3"/>
              </a:rPr>
              <a:t>Microsoft </a:t>
            </a:r>
            <a:r>
              <a:rPr lang="en-US" sz="2799" b="1" dirty="0" smtClean="0">
                <a:solidFill>
                  <a:srgbClr val="000000"/>
                </a:solidFill>
                <a:hlinkClick r:id="rId3"/>
              </a:rPr>
              <a:t>Graph API </a:t>
            </a:r>
            <a:r>
              <a:rPr lang="en-US" sz="2799" b="1" dirty="0">
                <a:solidFill>
                  <a:srgbClr val="000000"/>
                </a:solidFill>
                <a:hlinkClick r:id="rId3"/>
              </a:rPr>
              <a:t>Code Samples  </a:t>
            </a:r>
            <a:endParaRPr lang="en-US" sz="2799" b="1" dirty="0">
              <a:solidFill>
                <a:srgbClr val="000000"/>
              </a:solidFill>
            </a:endParaRPr>
          </a:p>
          <a:p>
            <a:r>
              <a:rPr lang="en-US" sz="2799" b="1" dirty="0">
                <a:solidFill>
                  <a:srgbClr val="000000"/>
                </a:solidFill>
                <a:hlinkClick r:id="rId3"/>
              </a:rPr>
              <a:t>Microsoft Graph </a:t>
            </a:r>
            <a:r>
              <a:rPr lang="en-US" sz="2799" b="1" dirty="0" smtClean="0">
                <a:solidFill>
                  <a:srgbClr val="000000"/>
                </a:solidFill>
                <a:hlinkClick r:id="rId4"/>
              </a:rPr>
              <a:t>API Training </a:t>
            </a:r>
            <a:r>
              <a:rPr lang="en-US" sz="2799" b="1" dirty="0">
                <a:solidFill>
                  <a:srgbClr val="000000"/>
                </a:solidFill>
                <a:hlinkClick r:id="rId4"/>
              </a:rPr>
              <a:t>videos &amp; hands on labs </a:t>
            </a:r>
            <a:endParaRPr lang="en-US" sz="2799" b="1" dirty="0">
              <a:solidFill>
                <a:srgbClr val="000000"/>
              </a:solidFill>
            </a:endParaRPr>
          </a:p>
          <a:p>
            <a:r>
              <a:rPr lang="en-US" sz="2799" b="1" dirty="0">
                <a:solidFill>
                  <a:srgbClr val="000000"/>
                </a:solidFill>
                <a:hlinkClick r:id="rId3"/>
              </a:rPr>
              <a:t>Microsoft Graph </a:t>
            </a:r>
            <a:r>
              <a:rPr lang="en-US" sz="2799" b="1" dirty="0" smtClean="0">
                <a:solidFill>
                  <a:srgbClr val="000000"/>
                </a:solidFill>
                <a:hlinkClick r:id="rId5"/>
              </a:rPr>
              <a:t>API </a:t>
            </a:r>
            <a:r>
              <a:rPr lang="en-US" sz="2799" b="1" dirty="0">
                <a:solidFill>
                  <a:srgbClr val="000000"/>
                </a:solidFill>
                <a:hlinkClick r:id="rId5"/>
              </a:rPr>
              <a:t>documentation</a:t>
            </a:r>
            <a:endParaRPr lang="en-US" sz="2799" b="1" dirty="0">
              <a:solidFill>
                <a:srgbClr val="000000"/>
              </a:solidFill>
            </a:endParaRPr>
          </a:p>
        </p:txBody>
      </p:sp>
      <p:grpSp>
        <p:nvGrpSpPr>
          <p:cNvPr id="4" name="Group 3"/>
          <p:cNvGrpSpPr/>
          <p:nvPr/>
        </p:nvGrpSpPr>
        <p:grpSpPr>
          <a:xfrm>
            <a:off x="7997560" y="1367486"/>
            <a:ext cx="4110868" cy="5509415"/>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grpSp>
    </p:spTree>
    <p:extLst>
      <p:ext uri="{BB962C8B-B14F-4D97-AF65-F5344CB8AC3E}">
        <p14:creationId xmlns:p14="http://schemas.microsoft.com/office/powerpoint/2010/main" val="22055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a:t>
              </a:r>
              <a:r>
                <a:rPr kumimoji="0" lang="en-US" sz="40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rPr>
                <a:t>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r>
                <a:rPr kumimoji="0" lang="en-US" sz="1765" b="0" i="0" u="none" strike="noStrike" kern="1200" cap="none" spc="0" normalizeH="0" baseline="0" noProof="0" dirty="0" smtClean="0">
                  <a:ln>
                    <a:noFill/>
                  </a:ln>
                  <a:solidFill>
                    <a:srgbClr val="404040"/>
                  </a:solidFill>
                  <a:effectLst/>
                  <a:uLnTx/>
                  <a:uFillTx/>
                  <a:latin typeface="Segoe UI"/>
                  <a:ea typeface="+mn-ea"/>
                  <a:cs typeface="+mn-cs"/>
                </a:rPr>
                <a:t/>
              </a:r>
              <a:br>
                <a:rPr kumimoji="0" lang="en-US" sz="1765" b="0" i="0" u="none" strike="noStrike" kern="1200" cap="none" spc="0" normalizeH="0" baseline="0" noProof="0" dirty="0" smtClean="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smtClean="0">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a:t>
              </a:r>
              <a:r>
                <a:rPr kumimoji="0" lang="en-US" sz="3200" b="1"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Light"/>
                  <a:ea typeface="+mn-ea"/>
                  <a:cs typeface="+mn-cs"/>
                </a:rPr>
                <a:t>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http</a:t>
              </a: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a:t>
            </a:r>
            <a:r>
              <a:rPr lang="en-US" dirty="0" smtClean="0"/>
              <a:t>Microsoft Graph API</a:t>
            </a:r>
            <a:endParaRPr lang="en-US" dirty="0"/>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96159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581996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Microsoft Graph </a:t>
            </a:r>
            <a:r>
              <a:rPr lang="en-US" dirty="0" smtClean="0"/>
              <a:t>API</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Office 365 </a:t>
            </a:r>
            <a:r>
              <a:rPr lang="en-US" dirty="0"/>
              <a:t>Microsoft Graph</a:t>
            </a:r>
            <a:r>
              <a:rPr lang="en-US" dirty="0" smtClean="0"/>
              <a:t> API</a:t>
            </a:r>
            <a:endParaRPr lang="en-US" dirty="0"/>
          </a:p>
        </p:txBody>
      </p:sp>
      <p:grpSp>
        <p:nvGrpSpPr>
          <p:cNvPr id="3" name="Group 2"/>
          <p:cNvGrpSpPr/>
          <p:nvPr/>
        </p:nvGrpSpPr>
        <p:grpSpPr>
          <a:xfrm>
            <a:off x="1178153" y="487321"/>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Add-in</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2834762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4000" dirty="0" smtClean="0"/>
              <a:t>Single resource that proxies multiple Microsoft services</a:t>
            </a:r>
            <a:endParaRPr lang="en-US" sz="4000" dirty="0"/>
          </a:p>
          <a:p>
            <a:r>
              <a:rPr lang="en-US" sz="4000" dirty="0" smtClean="0"/>
              <a:t>Allows for easy traversal of objects and relationships</a:t>
            </a:r>
            <a:endParaRPr lang="en-US" sz="4000" dirty="0"/>
          </a:p>
          <a:p>
            <a:r>
              <a:rPr lang="en-US" sz="4000" dirty="0" smtClean="0"/>
              <a:t>Simplifies token acquisition and management</a:t>
            </a:r>
          </a:p>
          <a:p>
            <a:r>
              <a:rPr lang="en-US" sz="4000" dirty="0" smtClean="0"/>
              <a:t>Eliminates the need to traditional discovery (using “me” and “</a:t>
            </a:r>
            <a:r>
              <a:rPr lang="en-US" sz="4000" dirty="0" err="1" smtClean="0"/>
              <a:t>myorganization</a:t>
            </a:r>
            <a:r>
              <a:rPr lang="en-US" sz="4000" dirty="0" smtClean="0"/>
              <a:t>”)</a:t>
            </a:r>
            <a:endParaRPr lang="en-US" sz="4000" dirty="0"/>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smtClean="0"/>
              <a:t>Microsoft </a:t>
            </a:r>
            <a:r>
              <a:rPr lang="en-US" sz="5400" dirty="0"/>
              <a:t>Graph </a:t>
            </a:r>
            <a:r>
              <a:rPr lang="en-US" sz="5400" dirty="0" smtClean="0"/>
              <a:t>API End-Point</a:t>
            </a:r>
            <a:endParaRPr lang="en-US" sz="5400" dirty="0"/>
          </a:p>
        </p:txBody>
      </p:sp>
    </p:spTree>
    <p:extLst>
      <p:ext uri="{BB962C8B-B14F-4D97-AF65-F5344CB8AC3E}">
        <p14:creationId xmlns:p14="http://schemas.microsoft.com/office/powerpoint/2010/main" val="29838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2800" dirty="0" smtClean="0"/>
              <a:t>Direct API endpoints for all the Office 365 Services may also be invoked</a:t>
            </a:r>
          </a:p>
          <a:p>
            <a:r>
              <a:rPr lang="en-US" sz="2800" dirty="0"/>
              <a:t>	</a:t>
            </a:r>
            <a:r>
              <a:rPr lang="en-US" sz="2800" dirty="0" smtClean="0"/>
              <a:t>Outlook, OneDrive, OneNote, etc.</a:t>
            </a:r>
          </a:p>
          <a:p>
            <a:r>
              <a:rPr lang="en-US" sz="2800" dirty="0" smtClean="0"/>
              <a:t>Direct endpoints have new functionality before it is exposed via the Graph API</a:t>
            </a:r>
          </a:p>
          <a:p>
            <a:r>
              <a:rPr lang="en-US" sz="2800" dirty="0"/>
              <a:t>	</a:t>
            </a:r>
            <a:r>
              <a:rPr lang="en-US" sz="2800" dirty="0" smtClean="0"/>
              <a:t>Examples:</a:t>
            </a:r>
          </a:p>
          <a:p>
            <a:r>
              <a:rPr lang="en-US" sz="2800" dirty="0"/>
              <a:t>	</a:t>
            </a:r>
            <a:r>
              <a:rPr lang="en-US" sz="2800" dirty="0" smtClean="0"/>
              <a:t>	Outlook web hooks</a:t>
            </a:r>
          </a:p>
          <a:p>
            <a:r>
              <a:rPr lang="en-US" sz="2800" dirty="0"/>
              <a:t>	</a:t>
            </a:r>
            <a:r>
              <a:rPr lang="en-US" sz="2800" dirty="0" smtClean="0"/>
              <a:t>	Time zone on calendar</a:t>
            </a:r>
            <a:endParaRPr lang="en-US" sz="2800" dirty="0"/>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a:t>
            </a:r>
            <a:r>
              <a:rPr lang="en-US" sz="5400" dirty="0" smtClean="0"/>
              <a:t>Direct API Endpoints</a:t>
            </a:r>
            <a:endParaRPr lang="en-US" sz="5400" dirty="0"/>
          </a:p>
        </p:txBody>
      </p:sp>
    </p:spTree>
    <p:extLst>
      <p:ext uri="{BB962C8B-B14F-4D97-AF65-F5344CB8AC3E}">
        <p14:creationId xmlns:p14="http://schemas.microsoft.com/office/powerpoint/2010/main" val="3772772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a:t>Automatically determine URL of </a:t>
            </a:r>
            <a:r>
              <a:rPr lang="en-US" sz="4000" dirty="0" smtClean="0"/>
              <a:t>Office 365 </a:t>
            </a:r>
            <a:r>
              <a:rPr lang="en-US" sz="4000" dirty="0"/>
              <a:t>services</a:t>
            </a:r>
          </a:p>
          <a:p>
            <a:r>
              <a:rPr lang="en-US" sz="4000" dirty="0" smtClean="0"/>
              <a:t>e.g. </a:t>
            </a:r>
            <a:r>
              <a:rPr lang="en-US" sz="4000" dirty="0"/>
              <a:t>u</a:t>
            </a:r>
            <a:r>
              <a:rPr lang="en-US" sz="4000" dirty="0" smtClean="0"/>
              <a:t>seful for finding OneDrive for Business URLs</a:t>
            </a:r>
          </a:p>
          <a:p>
            <a:r>
              <a:rPr lang="en-US" sz="4000" dirty="0" smtClean="0"/>
              <a:t>Supports </a:t>
            </a:r>
            <a:r>
              <a:rPr lang="en-US" sz="4000" dirty="0"/>
              <a:t>device app and </a:t>
            </a:r>
            <a:r>
              <a:rPr lang="en-US" sz="4000" dirty="0" smtClean="0"/>
              <a:t>website </a:t>
            </a:r>
            <a:r>
              <a:rPr lang="en-US" sz="4000" dirty="0"/>
              <a:t>flows</a:t>
            </a:r>
          </a:p>
          <a:p>
            <a:r>
              <a:rPr lang="en-US" sz="4000" dirty="0"/>
              <a:t>Secured using Azure AD authentication</a:t>
            </a:r>
          </a:p>
          <a:p>
            <a:r>
              <a:rPr lang="en-US" sz="4000" dirty="0"/>
              <a:t>Serves information stored about services in AAD</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discovery services</a:t>
            </a:r>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15607</TotalTime>
  <Words>1446</Words>
  <Application>Microsoft Office PowerPoint</Application>
  <PresentationFormat>Custom</PresentationFormat>
  <Paragraphs>161</Paragraphs>
  <Slides>25</Slides>
  <Notes>13</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25</vt:i4>
      </vt:variant>
    </vt:vector>
  </HeadingPairs>
  <TitlesOfParts>
    <vt:vector size="46" baseType="lpstr">
      <vt:lpstr>Arial</vt:lpstr>
      <vt:lpstr>Calibri</vt:lpstr>
      <vt:lpstr>Calibri Light</vt:lpstr>
      <vt:lpstr>Consolas</vt:lpstr>
      <vt:lpstr>Courier New</vt:lpstr>
      <vt:lpstr>Lucida Console</vt:lpstr>
      <vt:lpstr>Segoe Light</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Office Theme</vt:lpstr>
      <vt:lpstr>Office 365 Development</vt:lpstr>
      <vt:lpstr>Getting started with the Microsoft Graph API</vt:lpstr>
      <vt:lpstr>Agenda </vt:lpstr>
      <vt:lpstr>Developer vision</vt:lpstr>
      <vt:lpstr>Intro to the Microsoft Graph API</vt:lpstr>
      <vt:lpstr>Office 365 Microsoft Graph API</vt:lpstr>
      <vt:lpstr>Microsoft Graph API End-Point</vt:lpstr>
      <vt:lpstr>Office 365 Direct API Endpoints</vt:lpstr>
      <vt:lpstr>Office 365 discovery services</vt:lpstr>
      <vt:lpstr>Office 365 connected apps</vt:lpstr>
      <vt:lpstr>Common consent</vt:lpstr>
      <vt:lpstr>Single authentication flow for Office 365</vt:lpstr>
      <vt:lpstr>Authentication Options</vt:lpstr>
      <vt:lpstr>PowerPoint Presentation</vt:lpstr>
      <vt:lpstr>Getting Started</vt:lpstr>
      <vt:lpstr>http://dev.office.com/getting-started</vt:lpstr>
      <vt:lpstr>Register App from dev.office.com</vt:lpstr>
      <vt:lpstr>PowerPoint Presentation</vt:lpstr>
      <vt:lpstr>First web application demo</vt:lpstr>
      <vt:lpstr>PowerPoint Presentation</vt:lpstr>
      <vt:lpstr>Summary</vt:lpstr>
      <vt:lpstr>Further reading…</vt:lpstr>
      <vt:lpstr>Developer Program Launch</vt:lpstr>
      <vt:lpstr>Engage</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Jeremy Thake</cp:lastModifiedBy>
  <cp:revision>462</cp:revision>
  <dcterms:created xsi:type="dcterms:W3CDTF">2013-10-21T21:40:33Z</dcterms:created>
  <dcterms:modified xsi:type="dcterms:W3CDTF">2015-12-31T19:08:34Z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